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6"/>
  </p:notesMasterIdLst>
  <p:sldIdLst>
    <p:sldId id="256" r:id="rId5"/>
    <p:sldId id="269" r:id="rId6"/>
    <p:sldId id="268" r:id="rId7"/>
    <p:sldId id="270" r:id="rId8"/>
    <p:sldId id="272" r:id="rId9"/>
    <p:sldId id="281" r:id="rId10"/>
    <p:sldId id="275" r:id="rId11"/>
    <p:sldId id="280" r:id="rId12"/>
    <p:sldId id="276" r:id="rId13"/>
    <p:sldId id="282" r:id="rId14"/>
    <p:sldId id="27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uken, Pieter" initials="JP" lastIdx="1" clrIdx="0">
    <p:extLst>
      <p:ext uri="{19B8F6BF-5375-455C-9EA6-DF929625EA0E}">
        <p15:presenceInfo xmlns:p15="http://schemas.microsoft.com/office/powerpoint/2012/main" userId="S::pjeuken@aaenmaas.nl::d9f3b333-6384-4226-981e-8c09f52313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E6A31-991F-4FC4-8411-D4066E88217D}" v="1" dt="2022-06-23T15:06:1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2D3FC-74B0-4019-A233-44F05F776785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8AD9B-3881-46FC-84D2-2875E0332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40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go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DC2B571D-B4FE-4F53-9828-75D6D4B2D7D3}"/>
              </a:ext>
            </a:extLst>
          </p:cNvPr>
          <p:cNvSpPr/>
          <p:nvPr userDrawn="1"/>
        </p:nvSpPr>
        <p:spPr>
          <a:xfrm>
            <a:off x="-2" y="4220620"/>
            <a:ext cx="12204000" cy="26373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AfbeeldingGolf">
            <a:extLst>
              <a:ext uri="{FF2B5EF4-FFF2-40B4-BE49-F238E27FC236}">
                <a16:creationId xmlns:a16="http://schemas.microsoft.com/office/drawing/2014/main" id="{13319C6F-07A4-4F02-8AFA-EDBE8A0548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-2" y="369421"/>
            <a:ext cx="12204000" cy="6488579"/>
          </a:xfrm>
          <a:custGeom>
            <a:avLst/>
            <a:gdLst>
              <a:gd name="connsiteX0" fmla="*/ 12204000 w 12204000"/>
              <a:gd name="connsiteY0" fmla="*/ 0 h 6488579"/>
              <a:gd name="connsiteX1" fmla="*/ 12203996 w 12204000"/>
              <a:gd name="connsiteY1" fmla="*/ 4120214 h 6488579"/>
              <a:gd name="connsiteX2" fmla="*/ 11949562 w 12204000"/>
              <a:gd name="connsiteY2" fmla="*/ 4352907 h 6488579"/>
              <a:gd name="connsiteX3" fmla="*/ 8120104 w 12204000"/>
              <a:gd name="connsiteY3" fmla="*/ 5717454 h 6488579"/>
              <a:gd name="connsiteX4" fmla="*/ 4274746 w 12204000"/>
              <a:gd name="connsiteY4" fmla="*/ 4337003 h 6488579"/>
              <a:gd name="connsiteX5" fmla="*/ 4070675 w 12204000"/>
              <a:gd name="connsiteY5" fmla="*/ 4151535 h 6488579"/>
              <a:gd name="connsiteX6" fmla="*/ 0 w 12204000"/>
              <a:gd name="connsiteY6" fmla="*/ 6488579 h 6488579"/>
              <a:gd name="connsiteX7" fmla="*/ 0 w 12204000"/>
              <a:gd name="connsiteY7" fmla="*/ 2397721 h 6488579"/>
              <a:gd name="connsiteX8" fmla="*/ 1076438 w 12204000"/>
              <a:gd name="connsiteY8" fmla="*/ 1776931 h 6488579"/>
              <a:gd name="connsiteX9" fmla="*/ 2252134 w 12204000"/>
              <a:gd name="connsiteY9" fmla="*/ 1102420 h 6488579"/>
              <a:gd name="connsiteX10" fmla="*/ 2251343 w 12204000"/>
              <a:gd name="connsiteY10" fmla="*/ 1099353 h 6488579"/>
              <a:gd name="connsiteX11" fmla="*/ 4088878 w 12204000"/>
              <a:gd name="connsiteY11" fmla="*/ 39631 h 6488579"/>
              <a:gd name="connsiteX12" fmla="*/ 4756915 w 12204000"/>
              <a:gd name="connsiteY12" fmla="*/ 564530 h 6488579"/>
              <a:gd name="connsiteX13" fmla="*/ 8128752 w 12204000"/>
              <a:gd name="connsiteY13" fmla="*/ 1594479 h 6488579"/>
              <a:gd name="connsiteX14" fmla="*/ 11964852 w 12204000"/>
              <a:gd name="connsiteY14" fmla="*/ 217356 h 648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4000" h="6488579">
                <a:moveTo>
                  <a:pt x="12204000" y="0"/>
                </a:moveTo>
                <a:lnTo>
                  <a:pt x="12203996" y="4120214"/>
                </a:lnTo>
                <a:lnTo>
                  <a:pt x="11949562" y="4352907"/>
                </a:lnTo>
                <a:cubicBezTo>
                  <a:pt x="10904581" y="5215305"/>
                  <a:pt x="9399242" y="5720103"/>
                  <a:pt x="8120104" y="5717454"/>
                </a:cubicBezTo>
                <a:cubicBezTo>
                  <a:pt x="6840968" y="5714807"/>
                  <a:pt x="5319729" y="5199401"/>
                  <a:pt x="4274746" y="4337003"/>
                </a:cubicBezTo>
                <a:lnTo>
                  <a:pt x="4070675" y="4151535"/>
                </a:lnTo>
                <a:lnTo>
                  <a:pt x="0" y="6488579"/>
                </a:lnTo>
                <a:lnTo>
                  <a:pt x="0" y="2397721"/>
                </a:lnTo>
                <a:lnTo>
                  <a:pt x="1076438" y="1776931"/>
                </a:lnTo>
                <a:lnTo>
                  <a:pt x="2252134" y="1102420"/>
                </a:lnTo>
                <a:lnTo>
                  <a:pt x="2251343" y="1099353"/>
                </a:lnTo>
                <a:lnTo>
                  <a:pt x="4088878" y="39631"/>
                </a:lnTo>
                <a:lnTo>
                  <a:pt x="4756915" y="564530"/>
                </a:lnTo>
                <a:cubicBezTo>
                  <a:pt x="5719426" y="1214786"/>
                  <a:pt x="6879748" y="1594480"/>
                  <a:pt x="8128752" y="1594479"/>
                </a:cubicBezTo>
                <a:cubicBezTo>
                  <a:pt x="9585923" y="1594483"/>
                  <a:pt x="10922387" y="1077679"/>
                  <a:pt x="11964852" y="2173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BBD360-8247-49C2-A9F1-8A5FFAFDB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278" y="5699688"/>
            <a:ext cx="2448222" cy="859632"/>
          </a:xfrm>
        </p:spPr>
        <p:txBody>
          <a:bodyPr anchor="t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67398F-AC14-4E38-A779-FDCA0A0F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72332" y="6316306"/>
            <a:ext cx="1269797" cy="289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7CCF17-4F9C-46A8-AC74-DE7EC85C97C1}" type="datetime1">
              <a:rPr lang="nl-NL" smtClean="0"/>
              <a:t>27-6-2022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310BFCC-0BF4-425C-891A-F494D3A4F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16" y="349533"/>
            <a:ext cx="2449525" cy="6907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DC45B86-5DA1-4408-987A-4248CFC70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" y="301696"/>
            <a:ext cx="2376000" cy="1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6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50EE5-1CC3-4FDC-A2FC-CEE5D3588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00" y="1713600"/>
            <a:ext cx="10788236" cy="4446000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B7D42AE-1750-41E9-850D-DC538E8E1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25844" y="6316306"/>
            <a:ext cx="1116285" cy="289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191915"/>
                </a:solidFill>
              </a:defRPr>
            </a:lvl1pPr>
          </a:lstStyle>
          <a:p>
            <a:fld id="{0D76E99E-3D23-4FA4-98FA-10B0E69CA34A}" type="datetime1">
              <a:rPr lang="nl-NL" smtClean="0"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CF972-F66C-41C6-AB59-DC02104A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36" y="698400"/>
            <a:ext cx="349200" cy="34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0" b="1">
                <a:solidFill>
                  <a:schemeClr val="bg1"/>
                </a:solidFill>
              </a:defRPr>
            </a:lvl1pPr>
          </a:lstStyle>
          <a:p>
            <a:fld id="{9EEAD1CF-E820-4A55-A7CB-9FF708EB703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1AF9C54-E89E-45B8-8FE2-31EBA74E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85002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50EE5-1CC3-4FDC-A2FC-CEE5D3588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00" y="1713600"/>
            <a:ext cx="10788236" cy="4446000"/>
          </a:xfrm>
        </p:spPr>
        <p:txBody>
          <a:bodyPr numCol="2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B7D42AE-1750-41E9-850D-DC538E8E1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25844" y="6316306"/>
            <a:ext cx="1116285" cy="289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191915"/>
                </a:solidFill>
              </a:defRPr>
            </a:lvl1pPr>
          </a:lstStyle>
          <a:p>
            <a:fld id="{0D76E99E-3D23-4FA4-98FA-10B0E69CA34A}" type="datetime1">
              <a:rPr lang="nl-NL" smtClean="0"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CF972-F66C-41C6-AB59-DC02104A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36" y="698400"/>
            <a:ext cx="349200" cy="34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0" b="1">
                <a:solidFill>
                  <a:schemeClr val="bg1"/>
                </a:solidFill>
              </a:defRPr>
            </a:lvl1pPr>
          </a:lstStyle>
          <a:p>
            <a:fld id="{9EEAD1CF-E820-4A55-A7CB-9FF708EB703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1AF9C54-E89E-45B8-8FE2-31EBA74E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557856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AA28C4-9CF5-485B-A935-146E2D18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74" y="664985"/>
            <a:ext cx="889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34C9F-9534-4593-B0D8-397B64B11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400" y="1713600"/>
            <a:ext cx="10786299" cy="4445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389A9A-A6B7-4CEF-902F-04A74D6A9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25844" y="6316306"/>
            <a:ext cx="1116285" cy="289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191915"/>
                </a:solidFill>
              </a:defRPr>
            </a:lvl1pPr>
          </a:lstStyle>
          <a:p>
            <a:fld id="{41236959-8089-4196-98E9-0FF2CE846AC2}" type="datetime1">
              <a:rPr lang="nl-NL" smtClean="0"/>
              <a:t>27-6-2022</a:t>
            </a:fld>
            <a:endParaRPr lang="en-US"/>
          </a:p>
        </p:txBody>
      </p:sp>
      <p:sp>
        <p:nvSpPr>
          <p:cNvPr id="7" name="Vrije vorm 3">
            <a:extLst>
              <a:ext uri="{FF2B5EF4-FFF2-40B4-BE49-F238E27FC236}">
                <a16:creationId xmlns:a16="http://schemas.microsoft.com/office/drawing/2014/main" id="{6ED72083-7696-498B-BB5F-4FFF933DF177}"/>
              </a:ext>
            </a:extLst>
          </p:cNvPr>
          <p:cNvSpPr/>
          <p:nvPr/>
        </p:nvSpPr>
        <p:spPr>
          <a:xfrm rot="20768424">
            <a:off x="9620665" y="154800"/>
            <a:ext cx="2677960" cy="1326267"/>
          </a:xfrm>
          <a:custGeom>
            <a:avLst/>
            <a:gdLst>
              <a:gd name="connsiteX0" fmla="*/ 2677960 w 2677960"/>
              <a:gd name="connsiteY0" fmla="*/ 380747 h 1329252"/>
              <a:gd name="connsiteX1" fmla="*/ 2480882 w 2677960"/>
              <a:gd name="connsiteY1" fmla="*/ 1179515 h 1329252"/>
              <a:gd name="connsiteX2" fmla="*/ 2424270 w 2677960"/>
              <a:gd name="connsiteY2" fmla="*/ 1210134 h 1329252"/>
              <a:gd name="connsiteX3" fmla="*/ 1612757 w 2677960"/>
              <a:gd name="connsiteY3" fmla="*/ 1293825 h 1329252"/>
              <a:gd name="connsiteX4" fmla="*/ 933304 w 2677960"/>
              <a:gd name="connsiteY4" fmla="*/ 842272 h 1329252"/>
              <a:gd name="connsiteX5" fmla="*/ 902613 w 2677960"/>
              <a:gd name="connsiteY5" fmla="*/ 796555 h 1329252"/>
              <a:gd name="connsiteX6" fmla="*/ 0 w 2677960"/>
              <a:gd name="connsiteY6" fmla="*/ 1055397 h 1329252"/>
              <a:gd name="connsiteX7" fmla="*/ 194864 w 2677960"/>
              <a:gd name="connsiteY7" fmla="*/ 261970 h 1329252"/>
              <a:gd name="connsiteX8" fmla="*/ 695905 w 2677960"/>
              <a:gd name="connsiteY8" fmla="*/ 118452 h 1329252"/>
              <a:gd name="connsiteX9" fmla="*/ 695888 w 2677960"/>
              <a:gd name="connsiteY9" fmla="*/ 116803 h 1329252"/>
              <a:gd name="connsiteX10" fmla="*/ 1102612 w 2677960"/>
              <a:gd name="connsiteY10" fmla="*/ 0 h 1329252"/>
              <a:gd name="connsiteX11" fmla="*/ 1207224 w 2677960"/>
              <a:gd name="connsiteY11" fmla="*/ 133982 h 1329252"/>
              <a:gd name="connsiteX12" fmla="*/ 1811643 w 2677960"/>
              <a:gd name="connsiteY12" fmla="*/ 494935 h 1329252"/>
              <a:gd name="connsiteX13" fmla="*/ 2621201 w 2677960"/>
              <a:gd name="connsiteY13" fmla="*/ 411446 h 1329252"/>
              <a:gd name="connsiteX14" fmla="*/ 2677960 w 2677960"/>
              <a:gd name="connsiteY14" fmla="*/ 380747 h 1329252"/>
              <a:gd name="connsiteX0" fmla="*/ 2677960 w 2677960"/>
              <a:gd name="connsiteY0" fmla="*/ 380747 h 1326267"/>
              <a:gd name="connsiteX1" fmla="*/ 2480882 w 2677960"/>
              <a:gd name="connsiteY1" fmla="*/ 1179515 h 1326267"/>
              <a:gd name="connsiteX2" fmla="*/ 2420426 w 2677960"/>
              <a:gd name="connsiteY2" fmla="*/ 1212456 h 1326267"/>
              <a:gd name="connsiteX3" fmla="*/ 1612757 w 2677960"/>
              <a:gd name="connsiteY3" fmla="*/ 1293825 h 1326267"/>
              <a:gd name="connsiteX4" fmla="*/ 933304 w 2677960"/>
              <a:gd name="connsiteY4" fmla="*/ 842272 h 1326267"/>
              <a:gd name="connsiteX5" fmla="*/ 902613 w 2677960"/>
              <a:gd name="connsiteY5" fmla="*/ 796555 h 1326267"/>
              <a:gd name="connsiteX6" fmla="*/ 0 w 2677960"/>
              <a:gd name="connsiteY6" fmla="*/ 1055397 h 1326267"/>
              <a:gd name="connsiteX7" fmla="*/ 194864 w 2677960"/>
              <a:gd name="connsiteY7" fmla="*/ 261970 h 1326267"/>
              <a:gd name="connsiteX8" fmla="*/ 695905 w 2677960"/>
              <a:gd name="connsiteY8" fmla="*/ 118452 h 1326267"/>
              <a:gd name="connsiteX9" fmla="*/ 695888 w 2677960"/>
              <a:gd name="connsiteY9" fmla="*/ 116803 h 1326267"/>
              <a:gd name="connsiteX10" fmla="*/ 1102612 w 2677960"/>
              <a:gd name="connsiteY10" fmla="*/ 0 h 1326267"/>
              <a:gd name="connsiteX11" fmla="*/ 1207224 w 2677960"/>
              <a:gd name="connsiteY11" fmla="*/ 133982 h 1326267"/>
              <a:gd name="connsiteX12" fmla="*/ 1811643 w 2677960"/>
              <a:gd name="connsiteY12" fmla="*/ 494935 h 1326267"/>
              <a:gd name="connsiteX13" fmla="*/ 2621201 w 2677960"/>
              <a:gd name="connsiteY13" fmla="*/ 411446 h 1326267"/>
              <a:gd name="connsiteX14" fmla="*/ 2677960 w 2677960"/>
              <a:gd name="connsiteY14" fmla="*/ 380747 h 13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7960" h="1326267">
                <a:moveTo>
                  <a:pt x="2677960" y="380747"/>
                </a:moveTo>
                <a:lnTo>
                  <a:pt x="2480882" y="1179515"/>
                </a:lnTo>
                <a:lnTo>
                  <a:pt x="2420426" y="1212456"/>
                </a:lnTo>
                <a:cubicBezTo>
                  <a:pt x="2176590" y="1329662"/>
                  <a:pt x="1860611" y="1355522"/>
                  <a:pt x="1612757" y="1293825"/>
                </a:cubicBezTo>
                <a:cubicBezTo>
                  <a:pt x="1364903" y="1232128"/>
                  <a:pt x="1094640" y="1059445"/>
                  <a:pt x="933304" y="842272"/>
                </a:cubicBezTo>
                <a:lnTo>
                  <a:pt x="902613" y="796555"/>
                </a:lnTo>
                <a:lnTo>
                  <a:pt x="0" y="1055397"/>
                </a:lnTo>
                <a:lnTo>
                  <a:pt x="194864" y="261970"/>
                </a:lnTo>
                <a:lnTo>
                  <a:pt x="695905" y="118452"/>
                </a:lnTo>
                <a:cubicBezTo>
                  <a:pt x="695899" y="117902"/>
                  <a:pt x="695894" y="117353"/>
                  <a:pt x="695888" y="116803"/>
                </a:cubicBezTo>
                <a:lnTo>
                  <a:pt x="1102612" y="0"/>
                </a:lnTo>
                <a:lnTo>
                  <a:pt x="1207224" y="133982"/>
                </a:lnTo>
                <a:cubicBezTo>
                  <a:pt x="1362719" y="306083"/>
                  <a:pt x="1569504" y="435193"/>
                  <a:pt x="1811643" y="494935"/>
                </a:cubicBezTo>
                <a:cubicBezTo>
                  <a:pt x="2094138" y="564635"/>
                  <a:pt x="2377952" y="528370"/>
                  <a:pt x="2621201" y="411446"/>
                </a:cubicBezTo>
                <a:lnTo>
                  <a:pt x="2677960" y="3807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EAF16182-8631-477D-B7E4-6B481C078B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" y="6364087"/>
            <a:ext cx="2376000" cy="19595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877076-AD54-4ED3-8717-452EC7B50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36" y="698400"/>
            <a:ext cx="349200" cy="34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900" b="1">
                <a:solidFill>
                  <a:schemeClr val="bg1"/>
                </a:solidFill>
              </a:defRPr>
            </a:lvl1pPr>
          </a:lstStyle>
          <a:p>
            <a:fld id="{9EEAD1CF-E820-4A55-A7CB-9FF708EB703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Vrije vorm 3">
            <a:extLst>
              <a:ext uri="{FF2B5EF4-FFF2-40B4-BE49-F238E27FC236}">
                <a16:creationId xmlns:a16="http://schemas.microsoft.com/office/drawing/2014/main" id="{640E8366-C764-4AA1-BC5B-22916186E247}"/>
              </a:ext>
            </a:extLst>
          </p:cNvPr>
          <p:cNvSpPr/>
          <p:nvPr userDrawn="1"/>
        </p:nvSpPr>
        <p:spPr>
          <a:xfrm rot="20768424">
            <a:off x="9620665" y="154800"/>
            <a:ext cx="2677960" cy="1326267"/>
          </a:xfrm>
          <a:custGeom>
            <a:avLst/>
            <a:gdLst>
              <a:gd name="connsiteX0" fmla="*/ 2677960 w 2677960"/>
              <a:gd name="connsiteY0" fmla="*/ 380747 h 1329252"/>
              <a:gd name="connsiteX1" fmla="*/ 2480882 w 2677960"/>
              <a:gd name="connsiteY1" fmla="*/ 1179515 h 1329252"/>
              <a:gd name="connsiteX2" fmla="*/ 2424270 w 2677960"/>
              <a:gd name="connsiteY2" fmla="*/ 1210134 h 1329252"/>
              <a:gd name="connsiteX3" fmla="*/ 1612757 w 2677960"/>
              <a:gd name="connsiteY3" fmla="*/ 1293825 h 1329252"/>
              <a:gd name="connsiteX4" fmla="*/ 933304 w 2677960"/>
              <a:gd name="connsiteY4" fmla="*/ 842272 h 1329252"/>
              <a:gd name="connsiteX5" fmla="*/ 902613 w 2677960"/>
              <a:gd name="connsiteY5" fmla="*/ 796555 h 1329252"/>
              <a:gd name="connsiteX6" fmla="*/ 0 w 2677960"/>
              <a:gd name="connsiteY6" fmla="*/ 1055397 h 1329252"/>
              <a:gd name="connsiteX7" fmla="*/ 194864 w 2677960"/>
              <a:gd name="connsiteY7" fmla="*/ 261970 h 1329252"/>
              <a:gd name="connsiteX8" fmla="*/ 695905 w 2677960"/>
              <a:gd name="connsiteY8" fmla="*/ 118452 h 1329252"/>
              <a:gd name="connsiteX9" fmla="*/ 695888 w 2677960"/>
              <a:gd name="connsiteY9" fmla="*/ 116803 h 1329252"/>
              <a:gd name="connsiteX10" fmla="*/ 1102612 w 2677960"/>
              <a:gd name="connsiteY10" fmla="*/ 0 h 1329252"/>
              <a:gd name="connsiteX11" fmla="*/ 1207224 w 2677960"/>
              <a:gd name="connsiteY11" fmla="*/ 133982 h 1329252"/>
              <a:gd name="connsiteX12" fmla="*/ 1811643 w 2677960"/>
              <a:gd name="connsiteY12" fmla="*/ 494935 h 1329252"/>
              <a:gd name="connsiteX13" fmla="*/ 2621201 w 2677960"/>
              <a:gd name="connsiteY13" fmla="*/ 411446 h 1329252"/>
              <a:gd name="connsiteX14" fmla="*/ 2677960 w 2677960"/>
              <a:gd name="connsiteY14" fmla="*/ 380747 h 1329252"/>
              <a:gd name="connsiteX0" fmla="*/ 2677960 w 2677960"/>
              <a:gd name="connsiteY0" fmla="*/ 380747 h 1326267"/>
              <a:gd name="connsiteX1" fmla="*/ 2480882 w 2677960"/>
              <a:gd name="connsiteY1" fmla="*/ 1179515 h 1326267"/>
              <a:gd name="connsiteX2" fmla="*/ 2420426 w 2677960"/>
              <a:gd name="connsiteY2" fmla="*/ 1212456 h 1326267"/>
              <a:gd name="connsiteX3" fmla="*/ 1612757 w 2677960"/>
              <a:gd name="connsiteY3" fmla="*/ 1293825 h 1326267"/>
              <a:gd name="connsiteX4" fmla="*/ 933304 w 2677960"/>
              <a:gd name="connsiteY4" fmla="*/ 842272 h 1326267"/>
              <a:gd name="connsiteX5" fmla="*/ 902613 w 2677960"/>
              <a:gd name="connsiteY5" fmla="*/ 796555 h 1326267"/>
              <a:gd name="connsiteX6" fmla="*/ 0 w 2677960"/>
              <a:gd name="connsiteY6" fmla="*/ 1055397 h 1326267"/>
              <a:gd name="connsiteX7" fmla="*/ 194864 w 2677960"/>
              <a:gd name="connsiteY7" fmla="*/ 261970 h 1326267"/>
              <a:gd name="connsiteX8" fmla="*/ 695905 w 2677960"/>
              <a:gd name="connsiteY8" fmla="*/ 118452 h 1326267"/>
              <a:gd name="connsiteX9" fmla="*/ 695888 w 2677960"/>
              <a:gd name="connsiteY9" fmla="*/ 116803 h 1326267"/>
              <a:gd name="connsiteX10" fmla="*/ 1102612 w 2677960"/>
              <a:gd name="connsiteY10" fmla="*/ 0 h 1326267"/>
              <a:gd name="connsiteX11" fmla="*/ 1207224 w 2677960"/>
              <a:gd name="connsiteY11" fmla="*/ 133982 h 1326267"/>
              <a:gd name="connsiteX12" fmla="*/ 1811643 w 2677960"/>
              <a:gd name="connsiteY12" fmla="*/ 494935 h 1326267"/>
              <a:gd name="connsiteX13" fmla="*/ 2621201 w 2677960"/>
              <a:gd name="connsiteY13" fmla="*/ 411446 h 1326267"/>
              <a:gd name="connsiteX14" fmla="*/ 2677960 w 2677960"/>
              <a:gd name="connsiteY14" fmla="*/ 380747 h 13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7960" h="1326267">
                <a:moveTo>
                  <a:pt x="2677960" y="380747"/>
                </a:moveTo>
                <a:lnTo>
                  <a:pt x="2480882" y="1179515"/>
                </a:lnTo>
                <a:lnTo>
                  <a:pt x="2420426" y="1212456"/>
                </a:lnTo>
                <a:cubicBezTo>
                  <a:pt x="2176590" y="1329662"/>
                  <a:pt x="1860611" y="1355522"/>
                  <a:pt x="1612757" y="1293825"/>
                </a:cubicBezTo>
                <a:cubicBezTo>
                  <a:pt x="1364903" y="1232128"/>
                  <a:pt x="1094640" y="1059445"/>
                  <a:pt x="933304" y="842272"/>
                </a:cubicBezTo>
                <a:lnTo>
                  <a:pt x="902613" y="796555"/>
                </a:lnTo>
                <a:lnTo>
                  <a:pt x="0" y="1055397"/>
                </a:lnTo>
                <a:lnTo>
                  <a:pt x="194864" y="261970"/>
                </a:lnTo>
                <a:lnTo>
                  <a:pt x="695905" y="118452"/>
                </a:lnTo>
                <a:cubicBezTo>
                  <a:pt x="695899" y="117902"/>
                  <a:pt x="695894" y="117353"/>
                  <a:pt x="695888" y="116803"/>
                </a:cubicBezTo>
                <a:lnTo>
                  <a:pt x="1102612" y="0"/>
                </a:lnTo>
                <a:lnTo>
                  <a:pt x="1207224" y="133982"/>
                </a:lnTo>
                <a:cubicBezTo>
                  <a:pt x="1362719" y="306083"/>
                  <a:pt x="1569504" y="435193"/>
                  <a:pt x="1811643" y="494935"/>
                </a:cubicBezTo>
                <a:cubicBezTo>
                  <a:pt x="2094138" y="564635"/>
                  <a:pt x="2377952" y="528370"/>
                  <a:pt x="2621201" y="411446"/>
                </a:cubicBezTo>
                <a:lnTo>
                  <a:pt x="2677960" y="3807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CEE25A-0D76-4165-9947-2BE3560054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" y="6364087"/>
            <a:ext cx="2376000" cy="1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5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1" r:id="rId3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1000"/>
        </a:lnSpc>
        <a:spcBef>
          <a:spcPts val="0"/>
        </a:spcBef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jeuken@aaenmaas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afbeelding 19" descr="Afbeelding met gras, lucht, buiten, transport&#10;&#10;Automatisch gegenereerde beschrijving">
            <a:extLst>
              <a:ext uri="{FF2B5EF4-FFF2-40B4-BE49-F238E27FC236}">
                <a16:creationId xmlns:a16="http://schemas.microsoft.com/office/drawing/2014/main" id="{F3E6087C-F57B-4373-8E81-4FFE065CB5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2" name="Titel 31">
            <a:extLst>
              <a:ext uri="{FF2B5EF4-FFF2-40B4-BE49-F238E27FC236}">
                <a16:creationId xmlns:a16="http://schemas.microsoft.com/office/drawing/2014/main" id="{F554F70C-71EE-49E1-85FA-484F807AF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278" y="5699688"/>
            <a:ext cx="3412327" cy="859632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br>
              <a:rPr lang="en-US" dirty="0"/>
            </a:br>
            <a:r>
              <a:rPr lang="en-US" dirty="0" err="1"/>
              <a:t>dijkkruising</a:t>
            </a:r>
            <a:r>
              <a:rPr lang="en-US" dirty="0"/>
              <a:t> met N264</a:t>
            </a: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8234B1-2C00-4EAE-8251-C0CCC4DB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23 juni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9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BC60AA-699B-4B03-BC05-4B6F1EA7C634}"/>
              </a:ext>
            </a:extLst>
          </p:cNvPr>
          <p:cNvSpPr txBox="1"/>
          <p:nvPr/>
        </p:nvSpPr>
        <p:spPr>
          <a:xfrm>
            <a:off x="697874" y="1339467"/>
            <a:ext cx="97014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dirty="0" err="1"/>
              <a:t>Mogelijkheid</a:t>
            </a:r>
            <a:r>
              <a:rPr lang="en-US" sz="2800" dirty="0"/>
              <a:t> om op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tekening</a:t>
            </a:r>
            <a:r>
              <a:rPr lang="en-US" sz="2800" dirty="0"/>
              <a:t> van de </a:t>
            </a:r>
            <a:r>
              <a:rPr lang="en-US" sz="2800" dirty="0" err="1"/>
              <a:t>dijkkruising</a:t>
            </a:r>
            <a:r>
              <a:rPr lang="en-US" sz="2800" dirty="0"/>
              <a:t> met de </a:t>
            </a:r>
            <a:r>
              <a:rPr lang="en-US" sz="2800" dirty="0" err="1"/>
              <a:t>provinciale</a:t>
            </a:r>
            <a:r>
              <a:rPr lang="en-US" sz="2800" dirty="0"/>
              <a:t> </a:t>
            </a:r>
            <a:r>
              <a:rPr lang="en-US" sz="2800" dirty="0" err="1"/>
              <a:t>weg</a:t>
            </a:r>
            <a:r>
              <a:rPr lang="en-US" sz="2800" dirty="0"/>
              <a:t>  N-264 </a:t>
            </a:r>
            <a:r>
              <a:rPr lang="en-US" sz="2800" dirty="0" err="1"/>
              <a:t>jullie</a:t>
            </a:r>
            <a:r>
              <a:rPr lang="en-US" sz="2800" dirty="0"/>
              <a:t> </a:t>
            </a:r>
            <a:r>
              <a:rPr lang="en-US" sz="2800" dirty="0" err="1"/>
              <a:t>zorgen</a:t>
            </a:r>
            <a:r>
              <a:rPr lang="en-US" sz="2800" dirty="0"/>
              <a:t>/</a:t>
            </a:r>
            <a:r>
              <a:rPr lang="en-US" sz="2800" dirty="0" err="1"/>
              <a:t>opmerkingen</a:t>
            </a:r>
            <a:r>
              <a:rPr lang="en-US" sz="2800" dirty="0"/>
              <a:t> en </a:t>
            </a:r>
            <a:r>
              <a:rPr lang="en-US" sz="2800" dirty="0" err="1"/>
              <a:t>wensen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zetten</a:t>
            </a:r>
            <a:r>
              <a:rPr lang="en-US" sz="2800" dirty="0"/>
              <a:t>.</a:t>
            </a:r>
            <a:r>
              <a:rPr lang="en-US" sz="2400" dirty="0"/>
              <a:t>               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26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21-6-2022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08C772-1FE8-4CE8-AEF5-2A9F71FEBE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96" y="1509370"/>
            <a:ext cx="10247790" cy="44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73AC4C-47D5-4D37-8B80-8125DE63B6F3}"/>
              </a:ext>
            </a:extLst>
          </p:cNvPr>
          <p:cNvSpPr txBox="1"/>
          <p:nvPr/>
        </p:nvSpPr>
        <p:spPr>
          <a:xfrm>
            <a:off x="1350236" y="1512607"/>
            <a:ext cx="6443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 </a:t>
            </a:r>
            <a:r>
              <a:rPr lang="en-US" sz="2800" dirty="0" err="1"/>
              <a:t>voorstellen</a:t>
            </a:r>
            <a:r>
              <a:rPr lang="en-US" sz="2800" dirty="0"/>
              <a:t>: </a:t>
            </a:r>
          </a:p>
          <a:p>
            <a:endParaRPr lang="en-US" sz="2800" dirty="0"/>
          </a:p>
          <a:p>
            <a:r>
              <a:rPr lang="en-US" sz="2800" dirty="0"/>
              <a:t>Pieter Jeuken</a:t>
            </a:r>
          </a:p>
          <a:p>
            <a:endParaRPr lang="en-US" sz="2800" dirty="0"/>
          </a:p>
          <a:p>
            <a:r>
              <a:rPr lang="en-US" sz="2800" dirty="0" err="1"/>
              <a:t>Technisch</a:t>
            </a:r>
            <a:r>
              <a:rPr lang="en-US" sz="2800" dirty="0"/>
              <a:t> </a:t>
            </a:r>
            <a:r>
              <a:rPr lang="en-US" sz="2800" dirty="0" err="1"/>
              <a:t>medewerker</a:t>
            </a:r>
            <a:r>
              <a:rPr lang="en-US" sz="2800" dirty="0"/>
              <a:t> </a:t>
            </a:r>
            <a:r>
              <a:rPr lang="en-US" sz="2800" dirty="0" err="1"/>
              <a:t>waterkering</a:t>
            </a:r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Tel: 06-10926610 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pjeuken@aaenmaas.nl</a:t>
            </a:r>
            <a:r>
              <a:rPr lang="en-US" sz="2800" dirty="0"/>
              <a:t>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2041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pic>
        <p:nvPicPr>
          <p:cNvPr id="1027" name="Afbeelding 5">
            <a:extLst>
              <a:ext uri="{FF2B5EF4-FFF2-40B4-BE49-F238E27FC236}">
                <a16:creationId xmlns:a16="http://schemas.microsoft.com/office/drawing/2014/main" id="{C7F1078D-426C-42DA-AA98-FBBFC2672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079" y="2210004"/>
            <a:ext cx="8441131" cy="41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E48C4BD-BE9B-4468-A5AF-C4A4221C50ED}"/>
              </a:ext>
            </a:extLst>
          </p:cNvPr>
          <p:cNvSpPr txBox="1"/>
          <p:nvPr/>
        </p:nvSpPr>
        <p:spPr>
          <a:xfrm>
            <a:off x="697874" y="1503844"/>
            <a:ext cx="785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Indeling</a:t>
            </a:r>
            <a:r>
              <a:rPr lang="en-US" sz="3200" dirty="0"/>
              <a:t> </a:t>
            </a:r>
            <a:r>
              <a:rPr lang="en-US" sz="3200" dirty="0" err="1"/>
              <a:t>dijkvakken</a:t>
            </a:r>
            <a:r>
              <a:rPr lang="en-US" sz="3200" dirty="0"/>
              <a:t> </a:t>
            </a:r>
            <a:r>
              <a:rPr lang="en-US" sz="3200" dirty="0" err="1"/>
              <a:t>primaire</a:t>
            </a:r>
            <a:r>
              <a:rPr lang="en-US" sz="3200" dirty="0"/>
              <a:t> </a:t>
            </a:r>
            <a:r>
              <a:rPr lang="en-US" sz="3200" dirty="0" err="1"/>
              <a:t>kering</a:t>
            </a:r>
            <a:r>
              <a:rPr lang="en-US" sz="3200" dirty="0"/>
              <a:t> 110 km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7028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693DCCE-9018-4D5F-9CC0-CDB1D279C9AF}"/>
              </a:ext>
            </a:extLst>
          </p:cNvPr>
          <p:cNvSpPr txBox="1"/>
          <p:nvPr/>
        </p:nvSpPr>
        <p:spPr>
          <a:xfrm>
            <a:off x="697874" y="2052849"/>
            <a:ext cx="112977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Gaat</a:t>
            </a:r>
            <a:r>
              <a:rPr lang="en-US" sz="2800" dirty="0"/>
              <a:t> </a:t>
            </a:r>
            <a:r>
              <a:rPr lang="en-US" sz="2800" dirty="0" err="1"/>
              <a:t>hier</a:t>
            </a:r>
            <a:r>
              <a:rPr lang="en-US" sz="2800" dirty="0"/>
              <a:t> om </a:t>
            </a:r>
            <a:r>
              <a:rPr lang="en-US" sz="2800" dirty="0" err="1"/>
              <a:t>dijkvak</a:t>
            </a:r>
            <a:r>
              <a:rPr lang="en-US" sz="2800" dirty="0"/>
              <a:t> 36-1  Cuijk- Boxmeer </a:t>
            </a:r>
          </a:p>
          <a:p>
            <a:endParaRPr lang="en-US" sz="2800" dirty="0"/>
          </a:p>
          <a:p>
            <a:r>
              <a:rPr lang="en-US" sz="2800" dirty="0"/>
              <a:t>Planning </a:t>
            </a:r>
            <a:r>
              <a:rPr lang="en-US" sz="2800" dirty="0" err="1"/>
              <a:t>voorbereiding</a:t>
            </a:r>
            <a:r>
              <a:rPr lang="en-US" sz="2800" dirty="0"/>
              <a:t> </a:t>
            </a:r>
            <a:r>
              <a:rPr lang="en-US" sz="2800" dirty="0" err="1"/>
              <a:t>dijkvak</a:t>
            </a:r>
            <a:r>
              <a:rPr lang="en-US" sz="2800" dirty="0"/>
              <a:t> 36-1 </a:t>
            </a:r>
            <a:r>
              <a:rPr lang="en-US" sz="2800" dirty="0" err="1"/>
              <a:t>volgens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Hoogwater</a:t>
            </a:r>
            <a:r>
              <a:rPr lang="en-US" sz="2800" dirty="0"/>
              <a:t> </a:t>
            </a:r>
            <a:r>
              <a:rPr lang="en-US" sz="2800" dirty="0" err="1"/>
              <a:t>Beschermingsprogramma</a:t>
            </a:r>
            <a:r>
              <a:rPr lang="en-US" sz="2800" dirty="0"/>
              <a:t> (HWBP) </a:t>
            </a:r>
            <a:br>
              <a:rPr lang="en-US" sz="2800" dirty="0"/>
            </a:br>
            <a:r>
              <a:rPr lang="en-US" sz="2800" dirty="0"/>
              <a:t>start medio 2026,  </a:t>
            </a:r>
            <a:r>
              <a:rPr lang="en-US" sz="2800" dirty="0" err="1"/>
              <a:t>uitvoer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2030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01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E9D2058-8148-4338-BFCD-732EB996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809" y="2625223"/>
            <a:ext cx="6812177" cy="3558033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519073A-C105-4BCD-A27E-52FC3EB49682}"/>
              </a:ext>
            </a:extLst>
          </p:cNvPr>
          <p:cNvSpPr txBox="1"/>
          <p:nvPr/>
        </p:nvSpPr>
        <p:spPr>
          <a:xfrm>
            <a:off x="697873" y="1435085"/>
            <a:ext cx="91125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 basis van de </a:t>
            </a:r>
            <a:r>
              <a:rPr lang="en-US" sz="2400" dirty="0" err="1"/>
              <a:t>wettelijke</a:t>
            </a:r>
            <a:r>
              <a:rPr lang="en-US" sz="2400" dirty="0"/>
              <a:t> </a:t>
            </a:r>
            <a:r>
              <a:rPr lang="en-US" sz="2400" dirty="0" err="1"/>
              <a:t>beoordeling</a:t>
            </a:r>
            <a:r>
              <a:rPr lang="en-US" sz="2400" dirty="0"/>
              <a:t> 2017 </a:t>
            </a:r>
            <a:r>
              <a:rPr lang="en-US" sz="2400" dirty="0" err="1"/>
              <a:t>opdracht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</a:p>
          <a:p>
            <a:r>
              <a:rPr lang="en-US" sz="2400" dirty="0"/>
              <a:t>de </a:t>
            </a:r>
            <a:r>
              <a:rPr lang="en-US" sz="2400" dirty="0" err="1"/>
              <a:t>volgende</a:t>
            </a:r>
            <a:r>
              <a:rPr lang="en-US" sz="2400" dirty="0"/>
              <a:t> </a:t>
            </a:r>
            <a:r>
              <a:rPr lang="en-US" sz="2400" dirty="0" err="1"/>
              <a:t>faalmechanisme</a:t>
            </a:r>
            <a:r>
              <a:rPr lang="en-US" sz="2400" dirty="0"/>
              <a:t> over het </a:t>
            </a:r>
            <a:br>
              <a:rPr lang="en-US" sz="2400" dirty="0"/>
            </a:br>
            <a:r>
              <a:rPr lang="en-US" sz="2400" dirty="0"/>
              <a:t>hele </a:t>
            </a:r>
            <a:r>
              <a:rPr lang="en-US" sz="2400" dirty="0" err="1"/>
              <a:t>vak</a:t>
            </a:r>
            <a:r>
              <a:rPr lang="en-US" sz="2400" dirty="0"/>
              <a:t> 36-1 tot </a:t>
            </a:r>
            <a:r>
              <a:rPr lang="en-US" sz="2400" dirty="0" err="1"/>
              <a:t>aan</a:t>
            </a:r>
            <a:r>
              <a:rPr lang="en-US" sz="2400" dirty="0"/>
              <a:t> 2023: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Piping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Grasbekleding</a:t>
            </a:r>
            <a:r>
              <a:rPr lang="en-US" sz="2400" dirty="0"/>
              <a:t> </a:t>
            </a:r>
            <a:r>
              <a:rPr lang="en-US" sz="2400" dirty="0" err="1"/>
              <a:t>afschuiven</a:t>
            </a:r>
            <a:r>
              <a:rPr lang="en-US" sz="2400" dirty="0"/>
              <a:t> </a:t>
            </a:r>
            <a:r>
              <a:rPr lang="en-US" sz="2400" dirty="0" err="1"/>
              <a:t>buitentalud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Graserosie</a:t>
            </a:r>
            <a:r>
              <a:rPr lang="en-US" sz="2400" dirty="0"/>
              <a:t> </a:t>
            </a:r>
            <a:r>
              <a:rPr lang="en-US" sz="2400" dirty="0" err="1"/>
              <a:t>kruin</a:t>
            </a:r>
            <a:r>
              <a:rPr lang="en-US" sz="2400" dirty="0"/>
              <a:t> en </a:t>
            </a:r>
            <a:r>
              <a:rPr lang="en-US" sz="2400" dirty="0" err="1"/>
              <a:t>binnentalud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Grasbekleding</a:t>
            </a:r>
            <a:r>
              <a:rPr lang="en-US" sz="2400" dirty="0"/>
              <a:t> </a:t>
            </a:r>
            <a:r>
              <a:rPr lang="en-US" sz="2400" dirty="0" err="1"/>
              <a:t>afschuiven</a:t>
            </a:r>
            <a:r>
              <a:rPr lang="en-US" sz="2400" dirty="0"/>
              <a:t> </a:t>
            </a:r>
            <a:r>
              <a:rPr lang="en-US" sz="2400" dirty="0" err="1"/>
              <a:t>binnentalud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Overloop</a:t>
            </a:r>
            <a:r>
              <a:rPr lang="en-US" sz="24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265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38" y="1659691"/>
            <a:ext cx="4544059" cy="1771897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519073A-C105-4BCD-A27E-52FC3EB49682}"/>
              </a:ext>
            </a:extLst>
          </p:cNvPr>
          <p:cNvSpPr txBox="1"/>
          <p:nvPr/>
        </p:nvSpPr>
        <p:spPr>
          <a:xfrm>
            <a:off x="697873" y="1435085"/>
            <a:ext cx="91125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 basis van de </a:t>
            </a:r>
            <a:r>
              <a:rPr lang="en-US" sz="2400" dirty="0" err="1"/>
              <a:t>wettelijke</a:t>
            </a:r>
            <a:r>
              <a:rPr lang="en-US" sz="2400" dirty="0"/>
              <a:t> </a:t>
            </a:r>
            <a:r>
              <a:rPr lang="en-US" sz="2400" dirty="0" err="1"/>
              <a:t>beoordeling</a:t>
            </a:r>
            <a:r>
              <a:rPr lang="en-US" sz="2400" dirty="0"/>
              <a:t> 2017 </a:t>
            </a:r>
            <a:r>
              <a:rPr lang="en-US" sz="2400" dirty="0" err="1"/>
              <a:t>opdracht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</a:p>
          <a:p>
            <a:r>
              <a:rPr lang="en-US" sz="2400" dirty="0"/>
              <a:t>de </a:t>
            </a:r>
            <a:r>
              <a:rPr lang="en-US" sz="2400" dirty="0" err="1"/>
              <a:t>volgende</a:t>
            </a:r>
            <a:r>
              <a:rPr lang="en-US" sz="2400" dirty="0"/>
              <a:t> </a:t>
            </a:r>
            <a:r>
              <a:rPr lang="en-US" sz="2400" dirty="0" err="1"/>
              <a:t>faalmechanisme</a:t>
            </a:r>
            <a:r>
              <a:rPr lang="en-US" sz="2400" dirty="0"/>
              <a:t> over het </a:t>
            </a:r>
            <a:br>
              <a:rPr lang="en-US" sz="2400" dirty="0"/>
            </a:br>
            <a:r>
              <a:rPr lang="en-US" sz="2400" dirty="0"/>
              <a:t>hele </a:t>
            </a:r>
            <a:r>
              <a:rPr lang="en-US" sz="2400" dirty="0" err="1"/>
              <a:t>vak</a:t>
            </a:r>
            <a:r>
              <a:rPr lang="en-US" sz="2400" dirty="0"/>
              <a:t> 36-1 tot </a:t>
            </a:r>
            <a:r>
              <a:rPr lang="en-US" sz="2400" dirty="0" err="1"/>
              <a:t>aan</a:t>
            </a:r>
            <a:r>
              <a:rPr lang="en-US" sz="2400" dirty="0"/>
              <a:t> 2023: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Piping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Grasbekleding</a:t>
            </a:r>
            <a:r>
              <a:rPr lang="en-US" sz="2400" dirty="0"/>
              <a:t> </a:t>
            </a:r>
            <a:r>
              <a:rPr lang="en-US" sz="2400" dirty="0" err="1"/>
              <a:t>afschuiven</a:t>
            </a:r>
            <a:r>
              <a:rPr lang="en-US" sz="2400" dirty="0"/>
              <a:t> </a:t>
            </a:r>
            <a:r>
              <a:rPr lang="en-US" sz="2400" dirty="0" err="1"/>
              <a:t>buitentalud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Graserosie</a:t>
            </a:r>
            <a:r>
              <a:rPr lang="en-US" sz="2400" dirty="0"/>
              <a:t> </a:t>
            </a:r>
            <a:r>
              <a:rPr lang="en-US" sz="2400" dirty="0" err="1"/>
              <a:t>kruin</a:t>
            </a:r>
            <a:r>
              <a:rPr lang="en-US" sz="2400" dirty="0"/>
              <a:t> en </a:t>
            </a:r>
            <a:r>
              <a:rPr lang="en-US" sz="2400" dirty="0" err="1"/>
              <a:t>binnentalud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Grasbekleding</a:t>
            </a:r>
            <a:r>
              <a:rPr lang="en-US" sz="2400" dirty="0"/>
              <a:t> </a:t>
            </a:r>
            <a:r>
              <a:rPr lang="en-US" sz="2400" dirty="0" err="1"/>
              <a:t>afschuiven</a:t>
            </a:r>
            <a:r>
              <a:rPr lang="en-US" sz="2400" dirty="0"/>
              <a:t> </a:t>
            </a:r>
            <a:r>
              <a:rPr lang="en-US" sz="2400" dirty="0" err="1"/>
              <a:t>binnentalud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Overloop</a:t>
            </a:r>
            <a:r>
              <a:rPr lang="en-US" sz="2400" dirty="0"/>
              <a:t> </a:t>
            </a:r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02" y="4999864"/>
            <a:ext cx="4887007" cy="170521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38" y="3253909"/>
            <a:ext cx="4553585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1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A5D2E4-24DA-4A44-936D-6BBA211B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63" y="3715207"/>
            <a:ext cx="8776477" cy="2722484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3D0085-D3DB-4019-A243-7EF711309638}"/>
              </a:ext>
            </a:extLst>
          </p:cNvPr>
          <p:cNvSpPr txBox="1"/>
          <p:nvPr/>
        </p:nvSpPr>
        <p:spPr>
          <a:xfrm>
            <a:off x="697874" y="1420427"/>
            <a:ext cx="747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Traject</a:t>
            </a:r>
            <a:r>
              <a:rPr lang="en-US" sz="2400" b="1" dirty="0"/>
              <a:t> van </a:t>
            </a:r>
            <a:r>
              <a:rPr lang="en-US" sz="2400" b="1" dirty="0" err="1"/>
              <a:t>dijkpaal</a:t>
            </a:r>
            <a:r>
              <a:rPr lang="en-US" sz="2400" b="1" dirty="0"/>
              <a:t> 68 tot 69+50 is </a:t>
            </a:r>
            <a:r>
              <a:rPr lang="en-US" sz="2400" b="1" dirty="0" err="1"/>
              <a:t>aangemeld</a:t>
            </a:r>
            <a:r>
              <a:rPr lang="en-US" sz="2400" b="1" dirty="0"/>
              <a:t> </a:t>
            </a:r>
            <a:r>
              <a:rPr lang="en-US" sz="2400" b="1" dirty="0" err="1"/>
              <a:t>bij</a:t>
            </a:r>
            <a:r>
              <a:rPr lang="en-US" sz="2400" b="1" dirty="0"/>
              <a:t> HWBP  </a:t>
            </a:r>
            <a:endParaRPr lang="nl-NL" sz="2400" b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91FD171-62C6-44C7-9318-608C8AB8DF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66" y="1924105"/>
            <a:ext cx="8892000" cy="41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E5E6019-FC4B-4501-B98C-C9E25C1A9537}"/>
              </a:ext>
            </a:extLst>
          </p:cNvPr>
          <p:cNvSpPr txBox="1"/>
          <p:nvPr/>
        </p:nvSpPr>
        <p:spPr>
          <a:xfrm>
            <a:off x="931492" y="1768979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62D869-40E5-4D4D-9389-4862E86E34C5}"/>
              </a:ext>
            </a:extLst>
          </p:cNvPr>
          <p:cNvSpPr txBox="1"/>
          <p:nvPr/>
        </p:nvSpPr>
        <p:spPr>
          <a:xfrm>
            <a:off x="693610" y="1445255"/>
            <a:ext cx="109146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Hoe </a:t>
            </a:r>
            <a:r>
              <a:rPr lang="en-US" sz="2400" b="1" dirty="0" err="1"/>
              <a:t>verder</a:t>
            </a:r>
            <a:r>
              <a:rPr lang="en-US" sz="2400" b="1" dirty="0"/>
              <a:t> 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dirty="0" err="1"/>
              <a:t>grote</a:t>
            </a:r>
            <a:r>
              <a:rPr lang="en-US" sz="2000" dirty="0"/>
              <a:t> </a:t>
            </a:r>
            <a:r>
              <a:rPr lang="en-US" sz="2000" dirty="0" err="1"/>
              <a:t>lijnen</a:t>
            </a:r>
            <a:r>
              <a:rPr lang="en-US" sz="2000" dirty="0"/>
              <a:t> </a:t>
            </a:r>
            <a:r>
              <a:rPr lang="en-US" sz="2000" dirty="0" err="1"/>
              <a:t>bekend</a:t>
            </a:r>
            <a:r>
              <a:rPr lang="en-US" sz="2000" dirty="0"/>
              <a:t> wat </a:t>
            </a:r>
            <a:r>
              <a:rPr lang="en-US" sz="2000" dirty="0" err="1"/>
              <a:t>opdracht</a:t>
            </a:r>
            <a:r>
              <a:rPr lang="en-US" sz="2000" dirty="0"/>
              <a:t> is, nog </a:t>
            </a:r>
            <a:r>
              <a:rPr lang="en-US" sz="2000" dirty="0" err="1"/>
              <a:t>niet</a:t>
            </a:r>
            <a:r>
              <a:rPr lang="en-US" sz="2000" dirty="0"/>
              <a:t> in details; </a:t>
            </a:r>
            <a:r>
              <a:rPr lang="en-US" sz="2000" dirty="0" err="1"/>
              <a:t>feit</a:t>
            </a:r>
            <a:r>
              <a:rPr lang="en-US" sz="2000" dirty="0"/>
              <a:t>: de </a:t>
            </a:r>
            <a:r>
              <a:rPr lang="en-US" sz="2000" dirty="0" err="1"/>
              <a:t>dijk</a:t>
            </a:r>
            <a:r>
              <a:rPr lang="en-US" sz="2000" dirty="0"/>
              <a:t>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ongeveer</a:t>
            </a:r>
            <a:r>
              <a:rPr lang="en-US" sz="2000" dirty="0"/>
              <a:t> 1 meter </a:t>
            </a:r>
            <a:br>
              <a:rPr lang="en-US" sz="2000" dirty="0"/>
            </a:br>
            <a:r>
              <a:rPr lang="en-US" sz="2000" dirty="0"/>
              <a:t>( = </a:t>
            </a:r>
            <a:r>
              <a:rPr lang="en-US" sz="2000" dirty="0" err="1"/>
              <a:t>netto</a:t>
            </a:r>
            <a:r>
              <a:rPr lang="en-US" sz="2000" dirty="0"/>
              <a:t> </a:t>
            </a:r>
            <a:r>
              <a:rPr lang="en-US" sz="2000" dirty="0" err="1"/>
              <a:t>hoogte</a:t>
            </a:r>
            <a:r>
              <a:rPr lang="en-US" sz="2000" dirty="0"/>
              <a:t> )  </a:t>
            </a:r>
            <a:r>
              <a:rPr lang="en-US" sz="2000" dirty="0" err="1"/>
              <a:t>hoger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;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Adviesbureau</a:t>
            </a:r>
            <a:r>
              <a:rPr lang="en-US" sz="2000" dirty="0"/>
              <a:t> </a:t>
            </a:r>
            <a:r>
              <a:rPr lang="en-US" sz="2000" dirty="0" err="1"/>
              <a:t>werkt</a:t>
            </a:r>
            <a:r>
              <a:rPr lang="en-US" sz="2000" dirty="0"/>
              <a:t> het </a:t>
            </a:r>
            <a:r>
              <a:rPr lang="en-US" sz="2000" dirty="0" err="1"/>
              <a:t>uit</a:t>
            </a:r>
            <a:r>
              <a:rPr lang="en-US" sz="2000" dirty="0"/>
              <a:t> in detail;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Kansrijke</a:t>
            </a:r>
            <a:r>
              <a:rPr lang="en-US" sz="2000" dirty="0"/>
              <a:t> </a:t>
            </a:r>
            <a:r>
              <a:rPr lang="en-US" sz="2000" dirty="0" err="1"/>
              <a:t>alternatieven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dijk</a:t>
            </a:r>
            <a:r>
              <a:rPr lang="en-US" sz="2000" dirty="0"/>
              <a:t> in </a:t>
            </a:r>
            <a:r>
              <a:rPr lang="en-US" sz="2000" dirty="0" err="1"/>
              <a:t>combinatie</a:t>
            </a:r>
            <a:r>
              <a:rPr lang="en-US" sz="2000" dirty="0"/>
              <a:t> met de </a:t>
            </a:r>
            <a:r>
              <a:rPr lang="en-US" sz="2000" dirty="0" err="1"/>
              <a:t>provinciale</a:t>
            </a:r>
            <a:r>
              <a:rPr lang="en-US" sz="2000" dirty="0"/>
              <a:t> </a:t>
            </a:r>
            <a:r>
              <a:rPr lang="en-US" sz="2000" dirty="0" err="1"/>
              <a:t>weg</a:t>
            </a:r>
            <a:r>
              <a:rPr lang="en-US" sz="2000" dirty="0"/>
              <a:t> N264;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Werkataliers</a:t>
            </a:r>
            <a:r>
              <a:rPr lang="en-US" sz="2000" dirty="0"/>
              <a:t> om de </a:t>
            </a:r>
            <a:r>
              <a:rPr lang="en-US" sz="2000" dirty="0" err="1"/>
              <a:t>kansrijke</a:t>
            </a:r>
            <a:r>
              <a:rPr lang="en-US" sz="2000" dirty="0"/>
              <a:t> </a:t>
            </a:r>
            <a:r>
              <a:rPr lang="en-US" sz="2000" dirty="0" err="1"/>
              <a:t>alternatieven</a:t>
            </a:r>
            <a:r>
              <a:rPr lang="en-US" sz="2000" dirty="0"/>
              <a:t> met de </a:t>
            </a:r>
            <a:r>
              <a:rPr lang="en-US" sz="2000" dirty="0" err="1"/>
              <a:t>omgeving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bespreken</a:t>
            </a:r>
            <a:r>
              <a:rPr lang="en-US" sz="2000" dirty="0"/>
              <a:t>. </a:t>
            </a:r>
            <a:r>
              <a:rPr lang="en-US" sz="2000" dirty="0" err="1"/>
              <a:t>Opmerkingen</a:t>
            </a:r>
            <a:r>
              <a:rPr lang="en-US" sz="2000" dirty="0"/>
              <a:t>/</a:t>
            </a:r>
            <a:r>
              <a:rPr lang="en-US" sz="2000" dirty="0" err="1"/>
              <a:t>aandachts</a:t>
            </a:r>
            <a:r>
              <a:rPr lang="en-US" sz="2000" dirty="0"/>
              <a:t> </a:t>
            </a:r>
            <a:r>
              <a:rPr lang="en-US" sz="2000" dirty="0" err="1"/>
              <a:t>punten</a:t>
            </a:r>
            <a:r>
              <a:rPr lang="en-US" sz="2000" dirty="0"/>
              <a:t> </a:t>
            </a:r>
            <a:r>
              <a:rPr lang="en-US" sz="2000" dirty="0" err="1"/>
              <a:t>nemen</a:t>
            </a:r>
            <a:r>
              <a:rPr lang="en-US" sz="2000" dirty="0"/>
              <a:t> we mee;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Bestuur</a:t>
            </a:r>
            <a:r>
              <a:rPr lang="en-US" sz="2000" dirty="0"/>
              <a:t> </a:t>
            </a:r>
            <a:r>
              <a:rPr lang="en-US" sz="2000" dirty="0" err="1"/>
              <a:t>Waterschap</a:t>
            </a:r>
            <a:r>
              <a:rPr lang="en-US" sz="2000" dirty="0"/>
              <a:t> Aa en Maas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Stuurgroep</a:t>
            </a:r>
            <a:r>
              <a:rPr lang="en-US" sz="2000" dirty="0"/>
              <a:t> </a:t>
            </a:r>
            <a:r>
              <a:rPr lang="en-US" sz="2000" dirty="0" err="1"/>
              <a:t>Ruimte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Maas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Oeffelt</a:t>
            </a:r>
            <a:r>
              <a:rPr lang="en-US" sz="2000" dirty="0"/>
              <a:t> </a:t>
            </a:r>
            <a:r>
              <a:rPr lang="en-US" sz="2000" dirty="0" err="1"/>
              <a:t>nemen</a:t>
            </a:r>
            <a:r>
              <a:rPr lang="en-US" sz="2000" dirty="0"/>
              <a:t> </a:t>
            </a:r>
            <a:r>
              <a:rPr lang="en-US" sz="2000" dirty="0" err="1"/>
              <a:t>beslissing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4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C846C-9423-49D5-B4A6-457690533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6E99E-3D23-4FA4-98FA-10B0E69CA34A}" type="datetime1">
              <a:rPr lang="nl-NL" smtClean="0"/>
              <a:pPr/>
              <a:t>27-6-2022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D6977-9B35-435F-8753-B0685D59C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EAD1CF-E820-4A55-A7CB-9FF708EB7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F34CF-6130-4B61-B08A-BFC6D1B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dijkkruising</a:t>
            </a:r>
            <a:r>
              <a:rPr lang="en-US" dirty="0"/>
              <a:t> N264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BC60AA-699B-4B03-BC05-4B6F1EA7C634}"/>
              </a:ext>
            </a:extLst>
          </p:cNvPr>
          <p:cNvSpPr txBox="1"/>
          <p:nvPr/>
        </p:nvSpPr>
        <p:spPr>
          <a:xfrm>
            <a:off x="697874" y="1339467"/>
            <a:ext cx="97014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dirty="0"/>
              <a:t>Planning: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3e </a:t>
            </a:r>
            <a:r>
              <a:rPr lang="en-US" sz="2800" dirty="0" err="1"/>
              <a:t>kwartaal</a:t>
            </a:r>
            <a:r>
              <a:rPr lang="en-US" sz="2800" dirty="0"/>
              <a:t> 2022 variant </a:t>
            </a:r>
            <a:r>
              <a:rPr lang="en-US" sz="2800" dirty="0" err="1"/>
              <a:t>terugkoppeling</a:t>
            </a:r>
            <a:r>
              <a:rPr lang="en-US" sz="2800" dirty="0"/>
              <a:t>  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949442"/>
      </p:ext>
    </p:extLst>
  </p:cSld>
  <p:clrMapOvr>
    <a:masterClrMapping/>
  </p:clrMapOvr>
</p:sld>
</file>

<file path=ppt/theme/theme1.xml><?xml version="1.0" encoding="utf-8"?>
<a:theme xmlns:a="http://schemas.openxmlformats.org/drawingml/2006/main" name="Veilig">
  <a:themeElements>
    <a:clrScheme name="Veilig">
      <a:dk1>
        <a:sysClr val="windowText" lastClr="000000"/>
      </a:dk1>
      <a:lt1>
        <a:sysClr val="window" lastClr="FFFFFF"/>
      </a:lt1>
      <a:dk2>
        <a:srgbClr val="E70038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ilig" id="{6C721AF2-1177-4759-BA82-09671F227A6D}" vid="{B40C8B4F-F0D4-46E4-A533-FEB17CA4E47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 xmlns="03a2ee41-5ee8-441b-a144-79fdd79598e7" xsi:nil="true"/>
    <Procesverantwoordelijke xmlns="03a2ee41-5ee8-441b-a144-79fdd79598e7" xsi:nil="true"/>
    <TaxCatchAll xmlns="03a2ee41-5ee8-441b-a144-79fdd79598e7" xsi:nil="true"/>
    <Processchema xmlns="03a2ee41-5ee8-441b-a144-79fdd79598e7" xsi:nil="true"/>
    <Documenttype1 xmlns="03a2ee41-5ee8-441b-a144-79fdd79598e7" xsi:nil="true"/>
    <Toelichting xmlns="1e0b2a79-1d95-4a78-a884-4fb69f2e5604" xsi:nil="true"/>
    <Archief xmlns="03a2ee41-5ee8-441b-a144-79fdd79598e7">Nee</Archief>
    <Fase xmlns="03a2ee41-5ee8-441b-a144-79fdd79598e7" xsi:nil="true"/>
    <lcf76f155ced4ddcb4097134ff3c332f xmlns="1e0b2a79-1d95-4a78-a884-4fb69f2e560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71128A57D1994082194102C1A28450" ma:contentTypeVersion="15" ma:contentTypeDescription="Een nieuw document maken." ma:contentTypeScope="" ma:versionID="cc9a8031d6ee6dd2c182f0609ca66d35">
  <xsd:schema xmlns:xsd="http://www.w3.org/2001/XMLSchema" xmlns:xs="http://www.w3.org/2001/XMLSchema" xmlns:p="http://schemas.microsoft.com/office/2006/metadata/properties" xmlns:ns2="1e0b2a79-1d95-4a78-a884-4fb69f2e5604" xmlns:ns3="03a2ee41-5ee8-441b-a144-79fdd79598e7" targetNamespace="http://schemas.microsoft.com/office/2006/metadata/properties" ma:root="true" ma:fieldsID="aa4351b33cd130a8c2001ff9ebee9d76" ns2:_="" ns3:_="">
    <xsd:import namespace="1e0b2a79-1d95-4a78-a884-4fb69f2e5604"/>
    <xsd:import namespace="03a2ee41-5ee8-441b-a144-79fdd79598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Toelichting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Archief" minOccurs="0"/>
                <xsd:element ref="ns3:Documenttype1" minOccurs="0"/>
                <xsd:element ref="ns3:Fase" minOccurs="0"/>
                <xsd:element ref="ns3:Processchema" minOccurs="0"/>
                <xsd:element ref="ns3:Procesverantwoordelijke" minOccurs="0"/>
                <xsd:element ref="ns2:lcf76f155ced4ddcb4097134ff3c332f" minOccurs="0"/>
                <xsd:element ref="ns3:TaxCatchAll" minOccurs="0"/>
                <xsd:element ref="ns3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b2a79-1d95-4a78-a884-4fb69f2e5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oelichting" ma:index="12" nillable="true" ma:displayName="Toelichting" ma:format="Dropdown" ma:internalName="Toelichting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973e716c-908e-467b-bea2-8423709b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2ee41-5ee8-441b-a144-79fdd79598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Archief" ma:index="20" nillable="true" ma:displayName="Archief" ma:default="Nee" ma:format="RadioButtons" ma:internalName="Archief">
      <xsd:simpleType>
        <xsd:restriction base="dms:Choice">
          <xsd:enumeration value="Ja"/>
          <xsd:enumeration value="Nee"/>
        </xsd:restriction>
      </xsd:simpleType>
    </xsd:element>
    <xsd:element name="Documenttype1" ma:index="21" nillable="true" ma:displayName="Documenttype" ma:format="Dropdown" ma:internalName="Documenttype1">
      <xsd:simpleType>
        <xsd:restriction base="dms:Choice">
          <xsd:enumeration value="Advies"/>
          <xsd:enumeration value="Begroting"/>
          <xsd:enumeration value="Besluit"/>
          <xsd:enumeration value="Bon"/>
          <xsd:enumeration value="Brief"/>
          <xsd:enumeration value="Contract"/>
          <xsd:enumeration value="Factuur"/>
          <xsd:enumeration value="Formulier"/>
          <xsd:enumeration value="Notitie"/>
          <xsd:enumeration value="Overeenkomst"/>
          <xsd:enumeration value="Plan"/>
          <xsd:enumeration value="Planning"/>
          <xsd:enumeration value="Publicatie"/>
          <xsd:enumeration value="Rapport"/>
          <xsd:enumeration value="Tekening"/>
          <xsd:enumeration value="Vergunning"/>
          <xsd:enumeration value="Verslag"/>
          <xsd:enumeration value="Wijziging"/>
        </xsd:restriction>
      </xsd:simpleType>
    </xsd:element>
    <xsd:element name="Fase" ma:index="22" nillable="true" ma:displayName="Fase" ma:format="Dropdown" ma:internalName="Fase">
      <xsd:simpleType>
        <xsd:restriction base="dms:Choice">
          <xsd:enumeration value="1 Verkenning"/>
          <xsd:enumeration value="2 Planstudie"/>
          <xsd:enumeration value="3 Realisatie ontwerp en contract"/>
          <xsd:enumeration value="4 Realisatie uitvoering"/>
          <xsd:enumeration value="5 Beheer en onderhoud"/>
          <xsd:enumeration value="6 Grondverwerving"/>
        </xsd:restriction>
      </xsd:simpleType>
    </xsd:element>
    <xsd:element name="Processchema" ma:index="23" nillable="true" ma:displayName="Processchema" ma:format="Dropdown" ma:internalName="Processchema">
      <xsd:simpleType>
        <xsd:restriction base="dms:Choice">
          <xsd:enumeration value="Project managen"/>
          <xsd:enumeration value="Overeenkomsten maken"/>
          <xsd:enumeration value="Capaciteit managen"/>
          <xsd:enumeration value="Bestuurlijk overleggen"/>
          <xsd:enumeration value="Project evalueren"/>
          <xsd:enumeration value="Project beheersen"/>
          <xsd:enumeration value="Planning managen"/>
          <xsd:enumeration value="Kwaliteit borgen"/>
          <xsd:enumeration value="Kosten managen"/>
          <xsd:enumeration value="Risico managen"/>
          <xsd:enumeration value="Finance managen"/>
          <xsd:enumeration value="Aanbestedingswerk"/>
          <xsd:enumeration value="Contract beheersen"/>
          <xsd:enumeration value="Wijzigingen beheersen"/>
          <xsd:enumeration value="Communicatie beheersen"/>
          <xsd:enumeration value="Kabels en leidingen beheersen"/>
          <xsd:enumeration value="Vergunningen beheersen"/>
          <xsd:enumeration value="Onderzoeken"/>
          <xsd:enumeration value="Ontwerpproces beheersen"/>
          <xsd:enumeration value="Realisatieproces beheersen"/>
          <xsd:enumeration value="Keuringsplannen beheersen"/>
          <xsd:enumeration value="Veiligheid beheersen"/>
          <xsd:enumeration value="Oplevering beheersen"/>
          <xsd:enumeration value="Overdracht beheersen"/>
        </xsd:restriction>
      </xsd:simpleType>
    </xsd:element>
    <xsd:element name="Procesverantwoordelijke" ma:index="24" nillable="true" ma:displayName="Procesverantwoordelijke" ma:format="Dropdown" ma:internalName="Procesverantwoordelijke">
      <xsd:simpleType>
        <xsd:restriction base="dms:Choice">
          <xsd:enumeration value="PM"/>
          <xsd:enumeration value="MPB"/>
          <xsd:enumeration value="CM"/>
          <xsd:enumeration value="OM"/>
          <xsd:enumeration value="TM"/>
        </xsd:restriction>
      </xsd:simpleType>
    </xsd:element>
    <xsd:element name="TaxCatchAll" ma:index="27" nillable="true" ma:displayName="Taxonomy Catch All Column" ma:hidden="true" ma:list="{5db50844-8bb0-4374-88e6-b145b87a6f60}" ma:internalName="TaxCatchAll" ma:showField="CatchAllData" ma:web="03a2ee41-5ee8-441b-a144-79fdd79598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28" nillable="true" ma:displayName="Product" ma:format="Dropdown" ma:internalName="Product">
      <xsd:simpleType>
        <xsd:restriction base="dms:Choice">
          <xsd:enumeration value="Aanbestedingsdossier"/>
          <xsd:enumeration value="Aanbestedingsstrategie"/>
          <xsd:enumeration value="Aanvullende onderzoeken"/>
          <xsd:enumeration value="Achterblijvende hulpwerken"/>
          <xsd:enumeration value="Administratieve boekingen"/>
          <xsd:enumeration value="Advertentie"/>
          <xsd:enumeration value="Akkoord aanbestedingsdossier (stempel)"/>
          <xsd:enumeration value="Analyserapport problemen en noodzaak aanpak"/>
          <xsd:enumeration value="Archivering ontwerp documenten"/>
          <xsd:enumeration value="As-built berekeningen"/>
          <xsd:enumeration value="As-built tekeningen"/>
          <xsd:enumeration value="Auditverslagen (SCB - team)"/>
          <xsd:enumeration value="Bankgarantie(accepteren)"/>
          <xsd:enumeration value="Begrote inkomsten uitvoeringsovereenkomsten"/>
          <xsd:enumeration value="Beheer- en onderhoudsvisie en -plan"/>
          <xsd:enumeration value="Berekening tbv ontwerp en uitvoering"/>
          <xsd:enumeration value="Berekening tijdelijke constructies"/>
          <xsd:enumeration value="Beschrijving kansrijke oplossingsrichtingen"/>
          <xsd:enumeration value="Besluit over wel/niet opnemen project in  planstudiefaseprogr."/>
          <xsd:enumeration value="Bestuurlijk overleg verslagen"/>
          <xsd:enumeration value="Bestuurlijke Besluitvormingsdossier"/>
          <xsd:enumeration value="Bestuursovereenkomst"/>
          <xsd:enumeration value="Bestuursovereenkomst (op te stellen)"/>
          <xsd:enumeration value="Betalingsschema ON"/>
          <xsd:enumeration value="Budget investeringsformulier"/>
          <xsd:enumeration value="BUS meldingen"/>
          <xsd:enumeration value="Capaciteitsaanvraag"/>
          <xsd:enumeration value="Capaciteitsaanvraag (als bijlage bij projectplan)"/>
          <xsd:enumeration value="Capaciteitsrapportage en voortgang"/>
          <xsd:enumeration value="CE-markering"/>
          <xsd:enumeration value="Communicatieplan"/>
          <xsd:enumeration value="Contractbeheersplan"/>
          <xsd:enumeration value="Contractbeheersplan (SCB)"/>
          <xsd:enumeration value="Contractdocumenten IB"/>
          <xsd:enumeration value="Contractdocumenten (IL,BO, VS, Ann)"/>
          <xsd:enumeration value="Contractdocumenten ON (bouw)"/>
          <xsd:enumeration value="Contractplanning en documentenplanning IB"/>
          <xsd:enumeration value="Contractplanning en documentenplanning ON"/>
          <xsd:enumeration value="Contractraming (RAW bestek of GC-contract)"/>
          <xsd:enumeration value="Controle bomen irt veiligheid gedurende mjo"/>
          <xsd:enumeration value="Door bevoegde gezag (gem/prov.) vastgest. Advies Richtlijnen MER"/>
          <xsd:enumeration value="Door GS goedgek. MER/PIP"/>
          <xsd:enumeration value="Door GS goedgek. Startnotitie MER/PIP"/>
          <xsd:enumeration value="Door GS goedgekeurde notitie Uitgangspuntenovereenkomst"/>
          <xsd:enumeration value="Flora en Fauna ontheffing"/>
          <xsd:enumeration value="Formulier verlenen decharge"/>
          <xsd:enumeration value="Garantieverklaringen en -certificaten"/>
          <xsd:enumeration value="Gewaarmerkte aanbieding inschrijver"/>
          <xsd:enumeration value="Gewaarmerkte contractdocumenten"/>
          <xsd:enumeration value="Gewaarmerkte nota van inlichtingen"/>
          <xsd:enumeration value="Globaal overzicht effecten en mogelijke oplossingen"/>
          <xsd:enumeration value="Goedgekeurde principeplan incl. tekeningen en kostenraming"/>
          <xsd:enumeration value="Goedgekeurde Voorkeursalternatief"/>
          <xsd:enumeration value="Gunningsadvies"/>
          <xsd:enumeration value="Gunningsbrief / afwijzingsbrief / volmachten"/>
          <xsd:enumeration value="Gunningsdossier"/>
          <xsd:enumeration value="Incidenteel managementplan (onderhoud)"/>
          <xsd:enumeration value="Inkoopfacturen ON"/>
          <xsd:enumeration value="Inkoopfacturen ON (beoordeling)"/>
          <xsd:enumeration value="Inmeetgegevens (x,y,z) eindsituatie"/>
          <xsd:enumeration value="Inschrijvings- en beoordelingsdocument"/>
          <xsd:enumeration value="Inspectierapporten gedurende mjo"/>
          <xsd:enumeration value="Instandhoudingsplan"/>
          <xsd:enumeration value="Instemming raad betrokken gemeente met uitgangspunten"/>
          <xsd:enumeration value="Integraal Veiligheidsdossier"/>
          <xsd:enumeration value="Interne voortgangsrapportage, per kwartaal"/>
          <xsd:enumeration value="Inventarisatie K &amp; L"/>
          <xsd:enumeration value="Keuring geluidsreductie gedurende mjo"/>
          <xsd:enumeration value="Keuringsformulieren"/>
          <xsd:enumeration value="Klanteisen"/>
          <xsd:enumeration value="Materiaalcertificaten"/>
          <xsd:enumeration value="Meerwerk opdrachten IB"/>
          <xsd:enumeration value="Meerwerk opdrachten ON"/>
          <xsd:enumeration value="Melden afwijkingen t.o.v. Kwal. plan"/>
          <xsd:enumeration value="Natura 2000 ontheffing"/>
          <xsd:enumeration value="Natura 2000 ontheffing (natuurbeschermingswet)"/>
          <xsd:enumeration value="NGE 0nderzoek"/>
          <xsd:enumeration value="Nota van inlichtingen"/>
          <xsd:enumeration value="Ondertekende bouwverslagen (ON-&gt;OG)"/>
          <xsd:enumeration value="Ondertekende voortgangsrapportage met IB (ingenieursbureau)"/>
          <xsd:enumeration value="Ondertekende voortgangsrapportage PM/Prog.m. (per kwartaal)"/>
          <xsd:enumeration value="Onderzoeksrapport wel/geen MER/PIP"/>
          <xsd:enumeration value="Ontwerpberekeningen"/>
          <xsd:enumeration value="Ontwerpen VO (IB)"/>
          <xsd:enumeration value="Ontwerpen VO-DO-UO"/>
          <xsd:enumeration value="Ontwerpnota's"/>
          <xsd:enumeration value="Ontwerpnota's VO"/>
          <xsd:enumeration value="Ontwerpnota's VO-DO-UO"/>
          <xsd:enumeration value="Ontwerptekening"/>
          <xsd:enumeration value="Opdrachten (VLB, Bestelling, Opdrachtbrief)"/>
          <xsd:enumeration value="Opleverdossier"/>
          <xsd:enumeration value="Overallplanning/ detailplanning"/>
          <xsd:enumeration value="Overdrachtdossier"/>
          <xsd:enumeration value="Overeenkomsten Beheer &amp; Onderhoud"/>
          <xsd:enumeration value="Overzicht afwijkingen en VTW's"/>
          <xsd:enumeration value="Overzicht lopende en openstaande verplichtingen"/>
          <xsd:enumeration value="Overzicht verplichtingen vanuit doorlopende vergunningen"/>
          <xsd:enumeration value="Overzicht wijzigingen op het contract"/>
          <xsd:enumeration value="Plan vrijgekomen materialen"/>
          <xsd:enumeration value="Prestatiemeting IB"/>
          <xsd:enumeration value="Prestatiemetingen met IB"/>
          <xsd:enumeration value="Prestatieverklaringen ON"/>
          <xsd:enumeration value="Proces verbaal van aanbesteding"/>
          <xsd:enumeration value="Proces verbaal van ingebruikname"/>
          <xsd:enumeration value="Proces Verbaal van oplevering"/>
          <xsd:enumeration value="Proces Verbaal van overdracht"/>
          <xsd:enumeration value="Prognoseformulier"/>
          <xsd:enumeration value="Projectevaluatieformulier, eindevaluatie"/>
          <xsd:enumeration value="Projectevaluatieformulier, ontwerp en contract"/>
          <xsd:enumeration value="Projectinkoopplan, aanbestedingsstrategie"/>
          <xsd:enumeration value="Projectinkoopplan, aanbestedingsstrategie (vervallen)"/>
          <xsd:enumeration value="Projectkwaliteitsplan"/>
          <xsd:enumeration value="Projectopdracht P"/>
          <xsd:enumeration value="Projectopdracht, geaccepteerd door PM"/>
          <xsd:enumeration value="Projectovereenstemmingen (POS)"/>
          <xsd:enumeration value="Projectplan, actualisatie, goedkeuring Prog.M., Mandaat PM"/>
          <xsd:enumeration value="Projectplan, concept, goedkeuring Prog.M., Mandaat PM"/>
          <xsd:enumeration value="Projectplan, goedgekeurd"/>
          <xsd:enumeration value="Projectplanning"/>
          <xsd:enumeration value="Projectraming (SSK)"/>
          <xsd:enumeration value="Projectverslag (agenda en actielijst)"/>
          <xsd:enumeration value="Rapport Planstudie met voorstel voorkeursalternatief"/>
          <xsd:enumeration value="Rapportage archeologisch onderzoek"/>
          <xsd:enumeration value="Rapportage geologisch- en geotechnisch bodemonderzoek"/>
          <xsd:enumeration value="Rapportage milieu hygiënisch bodemonderzoek"/>
          <xsd:enumeration value="Rapportage toets resultaten"/>
          <xsd:enumeration value="Rapportage vergunningen, overzicht, status"/>
          <xsd:enumeration value="Restpuntenlijst"/>
          <xsd:enumeration value="Risicoanalyse"/>
          <xsd:enumeration value="Risicodossier"/>
          <xsd:enumeration value="Risico-inventarisatie en evaluatie"/>
          <xsd:enumeration value="Scopewijziging(en)"/>
          <xsd:enumeration value="Selectie- en beoordelingsdocument"/>
          <xsd:enumeration value="SSK raming"/>
          <xsd:enumeration value="Stakeholdersanalyse"/>
          <xsd:enumeration value="Stelpost (verantwoording)"/>
          <xsd:enumeration value="Stelpostbonnen (verantwoording)"/>
          <xsd:enumeration value="Stop-bijwoon-registratiepunten"/>
          <xsd:enumeration value="Subsidies (regelingen)"/>
          <xsd:enumeration value="Termijnstaten ON"/>
          <xsd:enumeration value="Testresultaten"/>
          <xsd:enumeration value="Toetsingsadvies MER/PIP"/>
          <xsd:enumeration value="Toetsplan SCB, mix van toetsen"/>
          <xsd:enumeration value="Toetsverslagen"/>
          <xsd:enumeration value="Uitbestedingscontract IB"/>
          <xsd:enumeration value="Uitbestedingscontract ON (bouw)"/>
          <xsd:enumeration value="Uitbestedingscontract planstudie"/>
          <xsd:enumeration value="Uitvoeren / registreren / bewaken"/>
          <xsd:enumeration value="Uitvoeren bodem gerelateerde onderzoeken"/>
          <xsd:enumeration value="Uitvoeren ontwerpreviews"/>
          <xsd:enumeration value="Uitvoeren uitvoeringswerkzaamheden"/>
          <xsd:enumeration value="Uitvoeringsovereenkomsten (en of bestuursovereenkomsten)"/>
          <xsd:enumeration value="Vastgesteld projectbudget (scope)"/>
          <xsd:enumeration value="Verantwoording voortgang uitvoeringsovereenkomsten naar partners"/>
          <xsd:enumeration value="Vergunningen aangevraagd door OG"/>
          <xsd:enumeration value="Vergunningen aangevraagd door ON"/>
          <xsd:enumeration value="Vergunningeninventarisatie"/>
          <xsd:enumeration value="Verificatiedossier van het object/werkpakket"/>
          <xsd:enumeration value="Verificatieplan VO-DO-UO"/>
          <xsd:enumeration value="Verkoopfacturen verzorgen naar partners (OTF)"/>
          <xsd:enumeration value="Verslag overleg met stakeholders"/>
          <xsd:enumeration value="Verslagen nutsbedrijven"/>
          <xsd:enumeration value="Verzoek tot Aanpassing (VTA)"/>
          <xsd:enumeration value="Verzoek tot Maatregelen (VTM)"/>
          <xsd:enumeration value="Verzoek tot Wijziging (VtW-IB)"/>
          <xsd:enumeration value="Verzoek tot Wijziging (VtW-ON)"/>
          <xsd:enumeration value="Voortgangsrapportage beh. en onderhoudsfase"/>
          <xsd:enumeration value="VRI-FAT/SAT keuringen OV/VRI"/>
          <xsd:enumeration value="Werk, test- en keuringsplannen"/>
          <xsd:enumeration value="Wijzigingen (VtW, CW)"/>
          <xsd:enumeration value="Wijzigingen (VtW, CW-IB)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FD9E9C-D5F7-48BC-A571-A6612F469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E8623-5005-4B03-A5A6-E64A791781A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ca3198b-28f8-402f-9e03-e529f46d107b"/>
    <ds:schemaRef ds:uri="http://schemas.microsoft.com/office/2006/documentManagement/types"/>
    <ds:schemaRef ds:uri="75e976b8-136b-4f0d-a3e7-87ce0b42f9b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82C610-393C-4E76-AA2B-1E2923E7ACBC}"/>
</file>

<file path=docProps/app.xml><?xml version="1.0" encoding="utf-8"?>
<Properties xmlns="http://schemas.openxmlformats.org/officeDocument/2006/extended-properties" xmlns:vt="http://schemas.openxmlformats.org/officeDocument/2006/docPropsVTypes">
  <Template>1.Veilig</Template>
  <TotalTime>292</TotalTime>
  <Words>316</Words>
  <Application>Microsoft Office PowerPoint</Application>
  <PresentationFormat>Breedbeeld</PresentationFormat>
  <Paragraphs>92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Veilig</vt:lpstr>
      <vt:lpstr>Extra kans dijkkruising met N264 </vt:lpstr>
      <vt:lpstr>Extra kans dijkkruising N264 </vt:lpstr>
      <vt:lpstr>Extra kans dijkkruising N264 </vt:lpstr>
      <vt:lpstr>Extra kans dijkkruising N264 </vt:lpstr>
      <vt:lpstr>Extra kans dijkkruising N264 </vt:lpstr>
      <vt:lpstr>Extra kans dijkkruising N264 </vt:lpstr>
      <vt:lpstr>Extra kans dijkkruising N264 </vt:lpstr>
      <vt:lpstr>Extra kans dijkkruising N264 </vt:lpstr>
      <vt:lpstr>Extra kans dijkkruising N264 </vt:lpstr>
      <vt:lpstr>Extra kans dijkkruising N264 </vt:lpstr>
      <vt:lpstr>Extra kans dijkkruising N264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Meekoppel kans  dijkkruising N-264</dc:title>
  <dc:creator>Jeuken, Pieter</dc:creator>
  <cp:lastModifiedBy>Annemarie Bovée</cp:lastModifiedBy>
  <cp:revision>24</cp:revision>
  <dcterms:created xsi:type="dcterms:W3CDTF">2022-06-16T07:11:59Z</dcterms:created>
  <dcterms:modified xsi:type="dcterms:W3CDTF">2022-06-27T18:47:03Z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eme">
    <vt:lpwstr>Veilig</vt:lpwstr>
  </property>
  <property fmtid="{D5CDD505-2E9C-101B-9397-08002B2CF9AE}" pid="3" name="ContentTypeId">
    <vt:lpwstr>0x0101000371128A57D1994082194102C1A28450</vt:lpwstr>
  </property>
</Properties>
</file>